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 SemiBold"/>
      <p:regular r:id="rId12"/>
      <p:bold r:id="rId13"/>
      <p:italic r:id="rId14"/>
      <p:boldItalic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Lobster"/>
      <p:regular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font" Target="fonts/RalewaySemiBold-bold.fntdata"/><Relationship Id="rId24" Type="http://schemas.openxmlformats.org/officeDocument/2006/relationships/font" Target="fonts/OpenSans-boldItalic.fntdata"/><Relationship Id="rId12" Type="http://schemas.openxmlformats.org/officeDocument/2006/relationships/font" Target="fonts/RalewaySemiBold-regular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SemiBold-boldItalic.fntdata"/><Relationship Id="rId14" Type="http://schemas.openxmlformats.org/officeDocument/2006/relationships/font" Target="fonts/RalewaySemiBold-italic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e40e49f6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e40e49f6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e40e49f6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e40e49f6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e40e49f6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e40e49f6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e40e49f6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e40e49f6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e40e49f6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e40e49f6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blog.learnwithhomer.com/2019/10/11/best-starts-sounding-out-words/" TargetMode="External"/><Relationship Id="rId4" Type="http://schemas.openxmlformats.org/officeDocument/2006/relationships/hyperlink" Target="https://blog.learnwithhomer.com/2020/03/13/3242/" TargetMode="External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837300" y="257000"/>
            <a:ext cx="77265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b="1" lang="en" sz="2394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Phonemic awareness</a:t>
            </a:r>
            <a:br>
              <a:rPr b="1" lang="en" sz="2394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95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.</a:t>
            </a:r>
            <a:endParaRPr sz="95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2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4418300" y="896775"/>
            <a:ext cx="4145400" cy="3942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phonemic awareness is the ability to identify and manipulate </a:t>
            </a:r>
            <a:r>
              <a:rPr b="1" lang="en" sz="1400">
                <a:solidFill>
                  <a:srgbClr val="014A9E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sounds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Phonemes blend together to form words, and every word we use is made up of a combination of them.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These sounds blend together to form words.If you change any letter in a word, though, you change everything! For example, take the word “rag.” If the first sound, or phoneme, of the word is changed to a “b,” then you’re left with an entirely new word (bag) with its own distinct meaning.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28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Phonemic awareness is one of the first skills your child will need in their toolbelt for reading, which, of course, is an important part of </a:t>
            </a:r>
            <a:r>
              <a:rPr b="1" lang="en" sz="1400">
                <a:solidFill>
                  <a:srgbClr val="014A9E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learning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It’s also one of the first steps to building their confidence with sounds (and, later, words!).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300" y="896850"/>
            <a:ext cx="3153480" cy="394185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994775" y="257025"/>
            <a:ext cx="29547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>
                <a:latin typeface="Roboto"/>
                <a:ea typeface="Roboto"/>
                <a:cs typeface="Roboto"/>
                <a:sym typeface="Roboto"/>
              </a:rPr>
              <a:t>Rhyming</a:t>
            </a:r>
            <a:endParaRPr sz="292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50" y="1011088"/>
            <a:ext cx="405491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901775" y="1020625"/>
            <a:ext cx="3706500" cy="380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What words rhyme?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When the blazing sun is gone,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When he nothing shines upon,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Then you show your little light,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Twinkle, twinkle, all the night.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Twinkle, twinkle, little star,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How I wonder what you are!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Then the traveler in the dark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Thanks you for your tiny spark;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He could not see which way to go,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If you did not twinkle so.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Twinkle, twinkle, little star, 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How I wonder what you are!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994775" y="257025"/>
            <a:ext cx="29547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>
                <a:latin typeface="Roboto"/>
                <a:ea typeface="Roboto"/>
                <a:cs typeface="Roboto"/>
                <a:sym typeface="Roboto"/>
              </a:rPr>
              <a:t>Listening</a:t>
            </a:r>
            <a:endParaRPr sz="29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1450375" y="1020625"/>
            <a:ext cx="7158000" cy="6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Do these words sound the same?</a:t>
            </a:r>
            <a:endParaRPr sz="27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50" y="2001625"/>
            <a:ext cx="340995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9925" y="2001625"/>
            <a:ext cx="400722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772700" y="2068150"/>
            <a:ext cx="12222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CAT</a:t>
            </a:r>
            <a:endParaRPr b="1" sz="2000"/>
          </a:p>
        </p:txBody>
      </p:sp>
      <p:sp>
        <p:nvSpPr>
          <p:cNvPr id="73" name="Google Shape;73;p15"/>
          <p:cNvSpPr txBox="1"/>
          <p:nvPr/>
        </p:nvSpPr>
        <p:spPr>
          <a:xfrm>
            <a:off x="5832438" y="2001625"/>
            <a:ext cx="12222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CAR</a:t>
            </a:r>
            <a:endParaRPr b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994775" y="257025"/>
            <a:ext cx="29547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>
                <a:latin typeface="Roboto"/>
                <a:ea typeface="Roboto"/>
                <a:cs typeface="Roboto"/>
                <a:sym typeface="Roboto"/>
              </a:rPr>
              <a:t>Listening</a:t>
            </a:r>
            <a:endParaRPr sz="29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1450375" y="1020625"/>
            <a:ext cx="7158000" cy="6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Do these words sound the same?</a:t>
            </a:r>
            <a:endParaRPr sz="27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50" y="2001625"/>
            <a:ext cx="3409950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772700" y="2068150"/>
            <a:ext cx="12222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CAT</a:t>
            </a:r>
            <a:endParaRPr b="1" sz="2000"/>
          </a:p>
        </p:txBody>
      </p:sp>
      <p:sp>
        <p:nvSpPr>
          <p:cNvPr id="82" name="Google Shape;82;p16"/>
          <p:cNvSpPr txBox="1"/>
          <p:nvPr/>
        </p:nvSpPr>
        <p:spPr>
          <a:xfrm>
            <a:off x="5949463" y="2068150"/>
            <a:ext cx="1222200" cy="4926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HAT</a:t>
            </a:r>
            <a:endParaRPr b="1" sz="20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9" y="2068150"/>
            <a:ext cx="4294169" cy="27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882125" y="2095000"/>
            <a:ext cx="1450500" cy="492600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HAT</a:t>
            </a:r>
            <a:endParaRPr b="1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1804225" y="326975"/>
            <a:ext cx="493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Matching Letters</a:t>
            </a:r>
            <a:endParaRPr sz="3750">
              <a:solidFill>
                <a:schemeClr val="dk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7347" l="0" r="0" t="0"/>
          <a:stretch/>
        </p:blipFill>
        <p:spPr>
          <a:xfrm>
            <a:off x="380750" y="1232225"/>
            <a:ext cx="4267200" cy="303835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17"/>
          <p:cNvSpPr txBox="1"/>
          <p:nvPr/>
        </p:nvSpPr>
        <p:spPr>
          <a:xfrm>
            <a:off x="4838700" y="1232225"/>
            <a:ext cx="4029900" cy="31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Learning to recognize letters.</a:t>
            </a:r>
            <a:endParaRPr b="1"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Materials: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Clothespins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Pieces of paper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-"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Marker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 letters on clothespins and on pieces of paper with a marker. Have your child match the letters on the clothespins to the letters on the pieces of paper. 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b="0" l="24573" r="0" t="44827"/>
          <a:stretch/>
        </p:blipFill>
        <p:spPr>
          <a:xfrm>
            <a:off x="344225" y="1311450"/>
            <a:ext cx="4180975" cy="3174000"/>
          </a:xfrm>
          <a:prstGeom prst="rect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7" name="Google Shape;97;p18"/>
          <p:cNvSpPr txBox="1"/>
          <p:nvPr/>
        </p:nvSpPr>
        <p:spPr>
          <a:xfrm>
            <a:off x="4838700" y="1079825"/>
            <a:ext cx="4029900" cy="3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Learning to recognize letters.</a:t>
            </a:r>
            <a:endParaRPr b="1"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Materials: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-"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Bottle caps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-"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Permanent marker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-"/>
            </a:pPr>
            <a:r>
              <a:rPr lang="en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Piece of paper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Write your child’s name on a piece of paper. Then write letters on the top of the water bottle caps with a permanent marker. Have your child spell his/her name using the bottle caps.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448850" y="387125"/>
            <a:ext cx="4480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Bottle Cap Name</a:t>
            </a:r>
            <a:endParaRPr sz="37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